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3" r:id="rId18"/>
    <p:sldId id="272"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A00"/>
    <a:srgbClr val="13015F"/>
    <a:srgbClr val="EDCD8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6990" autoAdjust="0"/>
  </p:normalViewPr>
  <p:slideViewPr>
    <p:cSldViewPr>
      <p:cViewPr varScale="1">
        <p:scale>
          <a:sx n="87" d="100"/>
          <a:sy n="87" d="100"/>
        </p:scale>
        <p:origin x="9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A39C8-97B5-4F48-802C-F1C3632C7931}" type="datetimeFigureOut">
              <a:rPr lang="ru-RU" smtClean="0"/>
              <a:t>07.11.2016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E12EC-5838-488B-A123-1EFE4ED9E611}" type="slidenum">
              <a:rPr lang="ru-RU" smtClean="0"/>
              <a:t>‹#›</a:t>
            </a:fld>
            <a:endParaRPr lang="ru-RU"/>
          </a:p>
        </p:txBody>
      </p:sp>
    </p:spTree>
    <p:extLst>
      <p:ext uri="{BB962C8B-B14F-4D97-AF65-F5344CB8AC3E}">
        <p14:creationId xmlns:p14="http://schemas.microsoft.com/office/powerpoint/2010/main" val="344780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E07B8F3-81C7-40F1-99EA-72DCD862AEDA}" type="datetimeFigureOut">
              <a:rPr lang="ru-RU" smtClean="0"/>
              <a:t>07.11.2016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15E643-3BDB-46E2-A11A-6A1D8F24DDA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E07B8F3-81C7-40F1-99EA-72DCD862AEDA}" type="datetimeFigureOut">
              <a:rPr lang="ru-RU" smtClean="0"/>
              <a:t>07.11.2016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15E643-3BDB-46E2-A11A-6A1D8F24DDA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07B8F3-81C7-40F1-99EA-72DCD862AEDA}" type="datetimeFigureOut">
              <a:rPr lang="ru-RU" smtClean="0"/>
              <a:t>07.11.2016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15E643-3BDB-46E2-A11A-6A1D8F24DDA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07B8F3-81C7-40F1-99EA-72DCD862AEDA}" type="datetimeFigureOut">
              <a:rPr lang="ru-RU" smtClean="0"/>
              <a:t>07.11.2016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15E643-3BDB-46E2-A11A-6A1D8F24DDA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07B8F3-81C7-40F1-99EA-72DCD862AEDA}" type="datetimeFigureOut">
              <a:rPr lang="ru-RU" smtClean="0"/>
              <a:t>07.11.2016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15E643-3BDB-46E2-A11A-6A1D8F24DDA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07B8F3-81C7-40F1-99EA-72DCD862AEDA}" type="datetimeFigureOut">
              <a:rPr lang="ru-RU" smtClean="0"/>
              <a:t>07.11.2016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15E643-3BDB-46E2-A11A-6A1D8F24DDA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E07B8F3-81C7-40F1-99EA-72DCD862AEDA}" type="datetimeFigureOut">
              <a:rPr lang="ru-RU" smtClean="0"/>
              <a:t>07.11.2016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815E643-3BDB-46E2-A11A-6A1D8F24DDA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E07B8F3-81C7-40F1-99EA-72DCD862AEDA}" type="datetimeFigureOut">
              <a:rPr lang="ru-RU" smtClean="0"/>
              <a:t>07.11.2016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815E643-3BDB-46E2-A11A-6A1D8F24DDA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7B8F3-81C7-40F1-99EA-72DCD862AEDA}" type="datetimeFigureOut">
              <a:rPr lang="ru-RU" smtClean="0"/>
              <a:t>07.11.2016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815E643-3BDB-46E2-A11A-6A1D8F24DDA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07B8F3-81C7-40F1-99EA-72DCD862AEDA}" type="datetimeFigureOut">
              <a:rPr lang="ru-RU" smtClean="0"/>
              <a:t>07.11.2016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15E643-3BDB-46E2-A11A-6A1D8F24DDA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07B8F3-81C7-40F1-99EA-72DCD862AEDA}" type="datetimeFigureOut">
              <a:rPr lang="ru-RU" smtClean="0"/>
              <a:t>07.11.2016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15E643-3BDB-46E2-A11A-6A1D8F24DDA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E07B8F3-81C7-40F1-99EA-72DCD862AEDA}" type="datetimeFigureOut">
              <a:rPr lang="ru-RU" smtClean="0"/>
              <a:t>07.11.2016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815E643-3BDB-46E2-A11A-6A1D8F24DDA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ru.wikipedia.org/wiki/%D0%9E%D0%B1%D0%BB%D0%B0%D0%BA%D0%BE" TargetMode="External"/><Relationship Id="rId3" Type="http://schemas.openxmlformats.org/officeDocument/2006/relationships/hyperlink" Target="http://ru.wikipedia.org/wiki/%D0%A1%D0%BE%D0%BB%D0%BD%D1%86%D0%B5" TargetMode="External"/><Relationship Id="rId7" Type="http://schemas.openxmlformats.org/officeDocument/2006/relationships/hyperlink" Target="http://ru.wikipedia.org/wiki/%D0%93%D0%BB%D0%B0%D0%B7" TargetMode="External"/><Relationship Id="rId2" Type="http://schemas.openxmlformats.org/officeDocument/2006/relationships/hyperlink" Target="http://ru.wikipedia.org/wiki/%D0%A1%D0%B2%D0%B5%D1%82%D0%BE%D0%B2%D0%BE%D0%B9_%D0%BB%D1%83%D1%87" TargetMode="External"/><Relationship Id="rId1" Type="http://schemas.openxmlformats.org/officeDocument/2006/relationships/slideLayout" Target="../slideLayouts/slideLayout7.xml"/><Relationship Id="rId6" Type="http://schemas.openxmlformats.org/officeDocument/2006/relationships/hyperlink" Target="http://ru.wikipedia.org/wiki/%D0%9F%D1%80%D0%BE%D1%82%D0%B8%D0%B2%D0%BE%D1%81%D1%83%D0%BC%D0%B5%D1%80%D0%B5%D1%87%D0%BD%D1%8B%D0%B5_%D0%BB%D1%83%D1%87%D0%B8" TargetMode="External"/><Relationship Id="rId5" Type="http://schemas.openxmlformats.org/officeDocument/2006/relationships/hyperlink" Target="http://ru.wikipedia.org/wiki/%D0%9E%D0%B1%D0%BB%D0%B0%D0%BA%D0%B0" TargetMode="External"/><Relationship Id="rId10" Type="http://schemas.openxmlformats.org/officeDocument/2006/relationships/hyperlink" Target="http://ru.wikipedia.org/wiki/%D0%A2%D0%BE%D1%80%D0%BE%D1%81%D1%8B" TargetMode="External"/><Relationship Id="rId4" Type="http://schemas.openxmlformats.org/officeDocument/2006/relationships/hyperlink" Target="http://ru.wikipedia.org/wiki/%D0%A1%D0%B2%D0%B5%D1%82" TargetMode="External"/><Relationship Id="rId9" Type="http://schemas.openxmlformats.org/officeDocument/2006/relationships/hyperlink" Target="http://ru.wikipedia.org/wiki/%D0%A1%D0%BE%D0%BB%D0%BD%D0%B5%D1%87%D0%BD%D1%8B%D0%B9_%D1%81%D1%82%D0%BE%D0%BB%D0%B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oboi.ws/wallpaper-2511/"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ru.wikipedia.org/wiki/%D0%92%D0%BE%D0%BB%D1%87%D0%BE%D0%B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5416"/>
            <a:ext cx="9144000" cy="7173416"/>
          </a:xfrm>
          <a:prstGeom prst="rect">
            <a:avLst/>
          </a:prstGeom>
        </p:spPr>
      </p:pic>
      <p:sp>
        <p:nvSpPr>
          <p:cNvPr id="3" name="Подзаголовок 2"/>
          <p:cNvSpPr>
            <a:spLocks noGrp="1"/>
          </p:cNvSpPr>
          <p:nvPr>
            <p:ph type="subTitle" idx="1"/>
          </p:nvPr>
        </p:nvSpPr>
        <p:spPr>
          <a:xfrm>
            <a:off x="251520" y="5805264"/>
            <a:ext cx="5328592" cy="792088"/>
          </a:xfrm>
        </p:spPr>
        <p:txBody>
          <a:bodyPr>
            <a:normAutofit lnSpcReduction="10000"/>
          </a:bodyPr>
          <a:lstStyle/>
          <a:p>
            <a:r>
              <a:rPr lang="ru-RU" sz="2000" b="1" dirty="0" smtClean="0">
                <a:solidFill>
                  <a:srgbClr val="0070C0"/>
                </a:solidFill>
              </a:rPr>
              <a:t>Декада естественных наук и математики</a:t>
            </a:r>
          </a:p>
          <a:p>
            <a:r>
              <a:rPr lang="ru-RU" sz="2000" b="1" dirty="0" smtClean="0">
                <a:solidFill>
                  <a:srgbClr val="0070C0"/>
                </a:solidFill>
              </a:rPr>
              <a:t>2015 </a:t>
            </a:r>
            <a:r>
              <a:rPr lang="ru-RU" sz="2000" b="1" dirty="0" smtClean="0">
                <a:solidFill>
                  <a:srgbClr val="0070C0"/>
                </a:solidFill>
              </a:rPr>
              <a:t>– </a:t>
            </a:r>
            <a:r>
              <a:rPr lang="ru-RU" sz="2000" b="1" dirty="0" smtClean="0">
                <a:solidFill>
                  <a:srgbClr val="0070C0"/>
                </a:solidFill>
              </a:rPr>
              <a:t>2016 </a:t>
            </a:r>
            <a:r>
              <a:rPr lang="ru-RU" sz="2000" b="1" dirty="0" smtClean="0">
                <a:solidFill>
                  <a:srgbClr val="0070C0"/>
                </a:solidFill>
              </a:rPr>
              <a:t>учебный год</a:t>
            </a:r>
            <a:endParaRPr lang="ru-RU" sz="2000" b="1" dirty="0">
              <a:solidFill>
                <a:srgbClr val="0070C0"/>
              </a:solidFill>
            </a:endParaRPr>
          </a:p>
        </p:txBody>
      </p:sp>
      <p:sp>
        <p:nvSpPr>
          <p:cNvPr id="2" name="Заголовок 1"/>
          <p:cNvSpPr>
            <a:spLocks noGrp="1"/>
          </p:cNvSpPr>
          <p:nvPr>
            <p:ph type="ctrTitle"/>
          </p:nvPr>
        </p:nvSpPr>
        <p:spPr>
          <a:xfrm>
            <a:off x="899592" y="476672"/>
            <a:ext cx="5760640" cy="1728192"/>
          </a:xfrm>
        </p:spPr>
        <p:txBody>
          <a:bodyPr>
            <a:normAutofit fontScale="90000"/>
          </a:bodyPr>
          <a:lstStyle/>
          <a:p>
            <a:pPr marL="182880" indent="0" algn="ctr">
              <a:buNone/>
            </a:pPr>
            <a:r>
              <a:rPr lang="ru-RU" sz="3600" b="1" dirty="0" smtClean="0">
                <a:solidFill>
                  <a:schemeClr val="bg1"/>
                </a:solidFill>
              </a:rPr>
              <a:t>КОНКУРС </a:t>
            </a:r>
            <a:br>
              <a:rPr lang="ru-RU" sz="3600" b="1" dirty="0" smtClean="0">
                <a:solidFill>
                  <a:schemeClr val="bg1"/>
                </a:solidFill>
              </a:rPr>
            </a:br>
            <a:r>
              <a:rPr lang="ru-RU" sz="3600" b="1" dirty="0" smtClean="0">
                <a:solidFill>
                  <a:schemeClr val="bg1"/>
                </a:solidFill>
              </a:rPr>
              <a:t>«ОХОТА НА </a:t>
            </a:r>
            <a:r>
              <a:rPr lang="ru-RU" sz="3600" b="1" dirty="0" smtClean="0">
                <a:solidFill>
                  <a:schemeClr val="bg1"/>
                </a:solidFill>
                <a:latin typeface="Calibri" pitchFamily="34" charset="0"/>
                <a:cs typeface="Calibri" pitchFamily="34" charset="0"/>
              </a:rPr>
              <a:t>ФИЗИЧЕСКИЕ</a:t>
            </a:r>
            <a:r>
              <a:rPr lang="ru-RU" sz="3600" b="1" dirty="0" smtClean="0">
                <a:solidFill>
                  <a:schemeClr val="bg1"/>
                </a:solidFill>
              </a:rPr>
              <a:t> ЯВЛЕНИЯ»</a:t>
            </a:r>
            <a:r>
              <a:rPr lang="ru-RU" dirty="0" smtClean="0"/>
              <a:t/>
            </a:r>
            <a:br>
              <a:rPr lang="ru-RU" dirty="0" smtClean="0"/>
            </a:br>
            <a:endParaRPr lang="ru-RU" dirty="0"/>
          </a:p>
        </p:txBody>
      </p:sp>
    </p:spTree>
    <p:extLst>
      <p:ext uri="{BB962C8B-B14F-4D97-AF65-F5344CB8AC3E}">
        <p14:creationId xmlns:p14="http://schemas.microsoft.com/office/powerpoint/2010/main" val="3139646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oshiba\Desktop\DSC0543622.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352928" cy="6048673"/>
          </a:xfrm>
          <a:prstGeom prst="rect">
            <a:avLst/>
          </a:prstGeom>
          <a:noFill/>
          <a:ln>
            <a:noFill/>
          </a:ln>
        </p:spPr>
      </p:pic>
      <p:sp>
        <p:nvSpPr>
          <p:cNvPr id="4" name="TextBox 3"/>
          <p:cNvSpPr txBox="1"/>
          <p:nvPr/>
        </p:nvSpPr>
        <p:spPr>
          <a:xfrm>
            <a:off x="899592" y="6300028"/>
            <a:ext cx="7200800" cy="369332"/>
          </a:xfrm>
          <a:prstGeom prst="rect">
            <a:avLst/>
          </a:prstGeom>
          <a:noFill/>
        </p:spPr>
        <p:txBody>
          <a:bodyPr wrap="square" rtlCol="0">
            <a:spAutoFit/>
          </a:bodyPr>
          <a:lstStyle/>
          <a:p>
            <a:r>
              <a:rPr lang="ru-RU" b="1" dirty="0" smtClean="0">
                <a:solidFill>
                  <a:srgbClr val="0070C0"/>
                </a:solidFill>
              </a:rPr>
              <a:t>Фотография выполнена Степановой Елизаветы </a:t>
            </a:r>
            <a:r>
              <a:rPr lang="ru-RU" b="1" dirty="0" smtClean="0">
                <a:solidFill>
                  <a:srgbClr val="0070C0"/>
                </a:solidFill>
              </a:rPr>
              <a:t>11 </a:t>
            </a:r>
            <a:r>
              <a:rPr lang="ru-RU" b="1" dirty="0" smtClean="0">
                <a:solidFill>
                  <a:srgbClr val="0070C0"/>
                </a:solidFill>
              </a:rPr>
              <a:t>– б класс</a:t>
            </a:r>
            <a:endParaRPr lang="ru-RU" dirty="0"/>
          </a:p>
        </p:txBody>
      </p:sp>
    </p:spTree>
    <p:extLst>
      <p:ext uri="{BB962C8B-B14F-4D97-AF65-F5344CB8AC3E}">
        <p14:creationId xmlns:p14="http://schemas.microsoft.com/office/powerpoint/2010/main" val="3806485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490008"/>
            <a:ext cx="7704856" cy="4216539"/>
          </a:xfrm>
          <a:prstGeom prst="rect">
            <a:avLst/>
          </a:prstGeom>
        </p:spPr>
        <p:txBody>
          <a:bodyPr wrap="square">
            <a:spAutoFit/>
          </a:bodyPr>
          <a:lstStyle/>
          <a:p>
            <a:r>
              <a:rPr lang="ru-RU" sz="2800" dirty="0" smtClean="0">
                <a:solidFill>
                  <a:srgbClr val="FF0000"/>
                </a:solidFill>
              </a:rPr>
              <a:t>Почему появляется роса?</a:t>
            </a:r>
          </a:p>
          <a:p>
            <a:endParaRPr lang="ru-RU" sz="2400" dirty="0" smtClean="0">
              <a:solidFill>
                <a:srgbClr val="FF0000"/>
              </a:solidFill>
            </a:endParaRPr>
          </a:p>
          <a:p>
            <a:r>
              <a:rPr lang="ru-RU" sz="2400" dirty="0" smtClean="0">
                <a:solidFill>
                  <a:srgbClr val="0070C0"/>
                </a:solidFill>
              </a:rPr>
              <a:t>Из-за охлаждения воздуха водяной пар конденсируется на объектах вблизи земли и превращается в капли воды. Сильное охлаждение нижних слоёв воздуха происходит, когда после заката солнца поверхность земли быстро охлаждается посредством теплового излучения. Благоприятными условиями для этого являются чистое небо и покрытие поверхности, легко отдающее тепло, например травяное. </a:t>
            </a:r>
          </a:p>
        </p:txBody>
      </p:sp>
    </p:spTree>
    <p:extLst>
      <p:ext uri="{BB962C8B-B14F-4D97-AF65-F5344CB8AC3E}">
        <p14:creationId xmlns:p14="http://schemas.microsoft.com/office/powerpoint/2010/main" val="3185536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6336704" cy="603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03023" y="4960878"/>
            <a:ext cx="2088232" cy="1477328"/>
          </a:xfrm>
          <a:prstGeom prst="rect">
            <a:avLst/>
          </a:prstGeom>
        </p:spPr>
        <p:txBody>
          <a:bodyPr wrap="square">
            <a:spAutoFit/>
          </a:bodyPr>
          <a:lstStyle/>
          <a:p>
            <a:r>
              <a:rPr lang="ru-RU" b="1" dirty="0" smtClean="0">
                <a:solidFill>
                  <a:srgbClr val="0070C0"/>
                </a:solidFill>
              </a:rPr>
              <a:t>Фотография выполнена</a:t>
            </a:r>
            <a:r>
              <a:rPr lang="ru-RU" dirty="0">
                <a:solidFill>
                  <a:srgbClr val="0070C0"/>
                </a:solidFill>
              </a:rPr>
              <a:t> </a:t>
            </a:r>
            <a:r>
              <a:rPr lang="ru-RU" dirty="0" smtClean="0">
                <a:solidFill>
                  <a:srgbClr val="0070C0"/>
                </a:solidFill>
              </a:rPr>
              <a:t>Лаврентьевой Ольгой</a:t>
            </a:r>
            <a:r>
              <a:rPr lang="en-US" dirty="0" smtClean="0">
                <a:solidFill>
                  <a:srgbClr val="0070C0"/>
                </a:solidFill>
              </a:rPr>
              <a:t>                               </a:t>
            </a:r>
            <a:endParaRPr lang="ru-RU" i="1" dirty="0">
              <a:solidFill>
                <a:srgbClr val="0070C0"/>
              </a:solidFill>
            </a:endParaRPr>
          </a:p>
          <a:p>
            <a:r>
              <a:rPr lang="ru-RU" b="1" dirty="0" smtClean="0">
                <a:solidFill>
                  <a:srgbClr val="0070C0"/>
                </a:solidFill>
              </a:rPr>
              <a:t> </a:t>
            </a:r>
            <a:endParaRPr lang="ru-RU" dirty="0"/>
          </a:p>
        </p:txBody>
      </p:sp>
    </p:spTree>
    <p:extLst>
      <p:ext uri="{BB962C8B-B14F-4D97-AF65-F5344CB8AC3E}">
        <p14:creationId xmlns:p14="http://schemas.microsoft.com/office/powerpoint/2010/main" val="2820438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50141"/>
            <a:ext cx="8784976"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Почему же на вершинах гор лежит снег?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Ведь мы знаем, что теплый воздух легче холодного, а соответственно поднимается вверх. Для начала разберемся, почему температура воздуха уменьшается на высоте.</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Наша атмосфера разделена на слои. Основные слои называются тропосферой, стратосферой и ионосферой. Все вместе они образуют покров в несколько километров толщиной.</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Тропосфера – это нижний слой атмосферы, то место, где мы живем. Верхняя граница тропосферы находится на высоте 11000м над уровнем моря. Ионосфера – самый верхний слой. В ней воздух разрежен, атомы и молекулы подвергаются солнечной радиации.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Атмосфера играет важную роль в жизни на Земле. Она, как одеяло, не дает теплу планеты уйти в космос. У поверхности Земли находится самая плотная ее часть, удерживаемая земным притяжением, а над горами воздух сильно разрежен, и поэтому эффект одеяла снижается. В результате этого воздух в горах быстро холодает, особенно по ночам, и на вершинах могут быть такие же ветры и холод, как в Арктике. Таким образом, у самой поверхности  Земли бывает всегда теплей. Причина еще и в том, что Солнце нагревает Землю и Земля отдает тепло в воздух. Солнце не нагревает атмосферу непосредственно.</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Снег начинает образовываться начиная с нуля градусов по Цельсию, а в горах температура воздуха достигает -60С и меньше. Поэтому снег можно увидеть на горах даже в Африке. Например, гора Кения – это потухший вулкан в Африке. Гора находится вблизи экватора, но выше 4600 м в горах круглый год лежит снег.</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70201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92696"/>
            <a:ext cx="8280920" cy="4824536"/>
          </a:xfrm>
          <a:prstGeom prst="rect">
            <a:avLst/>
          </a:prstGeom>
        </p:spPr>
      </p:pic>
      <p:sp>
        <p:nvSpPr>
          <p:cNvPr id="5" name="TextBox 4"/>
          <p:cNvSpPr txBox="1"/>
          <p:nvPr/>
        </p:nvSpPr>
        <p:spPr>
          <a:xfrm>
            <a:off x="2627784" y="6237312"/>
            <a:ext cx="4758034" cy="400110"/>
          </a:xfrm>
          <a:prstGeom prst="rect">
            <a:avLst/>
          </a:prstGeom>
          <a:noFill/>
        </p:spPr>
        <p:txBody>
          <a:bodyPr wrap="none" rtlCol="0">
            <a:spAutoFit/>
          </a:bodyPr>
          <a:lstStyle/>
          <a:p>
            <a:r>
              <a:rPr lang="ru-RU" sz="2000" b="1" dirty="0" smtClean="0">
                <a:solidFill>
                  <a:srgbClr val="0070C0"/>
                </a:solidFill>
              </a:rPr>
              <a:t>Работа </a:t>
            </a:r>
            <a:r>
              <a:rPr lang="ru-RU" sz="2000" b="1" dirty="0" err="1" smtClean="0">
                <a:solidFill>
                  <a:srgbClr val="0070C0"/>
                </a:solidFill>
              </a:rPr>
              <a:t>Восканян</a:t>
            </a:r>
            <a:r>
              <a:rPr lang="ru-RU" sz="2000" b="1" dirty="0" smtClean="0">
                <a:solidFill>
                  <a:srgbClr val="0070C0"/>
                </a:solidFill>
              </a:rPr>
              <a:t> Марии </a:t>
            </a:r>
            <a:r>
              <a:rPr lang="ru-RU" sz="2000" b="1" dirty="0" smtClean="0">
                <a:solidFill>
                  <a:srgbClr val="0070C0"/>
                </a:solidFill>
              </a:rPr>
              <a:t>11 </a:t>
            </a:r>
            <a:r>
              <a:rPr lang="ru-RU" sz="2000" b="1" dirty="0" smtClean="0">
                <a:solidFill>
                  <a:srgbClr val="0070C0"/>
                </a:solidFill>
              </a:rPr>
              <a:t>– б класс </a:t>
            </a:r>
            <a:endParaRPr lang="ru-RU" sz="2000" dirty="0"/>
          </a:p>
        </p:txBody>
      </p:sp>
    </p:spTree>
    <p:extLst>
      <p:ext uri="{BB962C8B-B14F-4D97-AF65-F5344CB8AC3E}">
        <p14:creationId xmlns:p14="http://schemas.microsoft.com/office/powerpoint/2010/main" val="37082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5784304"/>
          </a:xfrm>
          <a:prstGeom prst="rect">
            <a:avLst/>
          </a:prstGeom>
        </p:spPr>
      </p:pic>
      <p:sp>
        <p:nvSpPr>
          <p:cNvPr id="3" name="TextBox 2"/>
          <p:cNvSpPr txBox="1"/>
          <p:nvPr/>
        </p:nvSpPr>
        <p:spPr>
          <a:xfrm>
            <a:off x="1187624" y="6224264"/>
            <a:ext cx="6348213" cy="646331"/>
          </a:xfrm>
          <a:prstGeom prst="rect">
            <a:avLst/>
          </a:prstGeom>
          <a:noFill/>
        </p:spPr>
        <p:txBody>
          <a:bodyPr wrap="none" rtlCol="0">
            <a:spAutoFit/>
          </a:bodyPr>
          <a:lstStyle/>
          <a:p>
            <a:r>
              <a:rPr lang="ru-RU" b="1" dirty="0" smtClean="0">
                <a:solidFill>
                  <a:srgbClr val="0070C0"/>
                </a:solidFill>
              </a:rPr>
              <a:t>фотография выполнена </a:t>
            </a:r>
            <a:r>
              <a:rPr lang="ru-RU" b="1" dirty="0" err="1" smtClean="0">
                <a:solidFill>
                  <a:srgbClr val="0070C0"/>
                </a:solidFill>
              </a:rPr>
              <a:t>Восканян</a:t>
            </a:r>
            <a:r>
              <a:rPr lang="ru-RU" b="1" dirty="0" smtClean="0">
                <a:solidFill>
                  <a:srgbClr val="0070C0"/>
                </a:solidFill>
              </a:rPr>
              <a:t> Марией </a:t>
            </a:r>
            <a:r>
              <a:rPr lang="ru-RU" b="1" dirty="0" smtClean="0">
                <a:solidFill>
                  <a:srgbClr val="0070C0"/>
                </a:solidFill>
              </a:rPr>
              <a:t>11 </a:t>
            </a:r>
            <a:r>
              <a:rPr lang="ru-RU" b="1" dirty="0" smtClean="0">
                <a:solidFill>
                  <a:srgbClr val="0070C0"/>
                </a:solidFill>
              </a:rPr>
              <a:t>– б класс </a:t>
            </a:r>
            <a:endParaRPr lang="ru-RU" dirty="0" smtClean="0"/>
          </a:p>
          <a:p>
            <a:endParaRPr lang="ru-RU" dirty="0"/>
          </a:p>
        </p:txBody>
      </p:sp>
    </p:spTree>
    <p:extLst>
      <p:ext uri="{BB962C8B-B14F-4D97-AF65-F5344CB8AC3E}">
        <p14:creationId xmlns:p14="http://schemas.microsoft.com/office/powerpoint/2010/main" val="267842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055" y="188640"/>
            <a:ext cx="8568952" cy="6801862"/>
          </a:xfrm>
          <a:prstGeom prst="rect">
            <a:avLst/>
          </a:prstGeom>
        </p:spPr>
        <p:txBody>
          <a:bodyPr wrap="square">
            <a:spAutoFit/>
          </a:bodyPr>
          <a:lstStyle/>
          <a:p>
            <a:r>
              <a:rPr lang="ru-RU" sz="1200" b="1" dirty="0"/>
              <a:t> </a:t>
            </a:r>
            <a:r>
              <a:rPr lang="ru-RU" sz="1600" b="1" dirty="0" smtClean="0">
                <a:solidFill>
                  <a:srgbClr val="FF0000"/>
                </a:solidFill>
              </a:rPr>
              <a:t>                                                Сумеречные лучи</a:t>
            </a:r>
          </a:p>
          <a:p>
            <a:endParaRPr lang="ru-RU" sz="1600" b="1" dirty="0" smtClean="0">
              <a:solidFill>
                <a:srgbClr val="FF0000"/>
              </a:solidFill>
            </a:endParaRPr>
          </a:p>
          <a:p>
            <a:r>
              <a:rPr lang="ru-RU" sz="1400" dirty="0"/>
              <a:t> — </a:t>
            </a:r>
            <a:r>
              <a:rPr lang="ru-RU" sz="1400" dirty="0">
                <a:solidFill>
                  <a:srgbClr val="0070C0"/>
                </a:solidFill>
              </a:rPr>
              <a:t>название </a:t>
            </a:r>
            <a:r>
              <a:rPr lang="ru-RU" sz="1400" u="sng" dirty="0">
                <a:solidFill>
                  <a:srgbClr val="0070C0"/>
                </a:solidFill>
                <a:hlinkClick r:id="rId2" tooltip="Световой луч"/>
              </a:rPr>
              <a:t>лучей</a:t>
            </a:r>
            <a:r>
              <a:rPr lang="ru-RU" sz="1400" dirty="0">
                <a:solidFill>
                  <a:srgbClr val="0070C0"/>
                </a:solidFill>
              </a:rPr>
              <a:t> </a:t>
            </a:r>
            <a:r>
              <a:rPr lang="ru-RU" sz="1400" u="sng" dirty="0">
                <a:solidFill>
                  <a:srgbClr val="0070C0"/>
                </a:solidFill>
                <a:hlinkClick r:id="rId3" tooltip="Солнце"/>
              </a:rPr>
              <a:t>солнечного</a:t>
            </a:r>
            <a:r>
              <a:rPr lang="ru-RU" sz="1400" dirty="0">
                <a:solidFill>
                  <a:srgbClr val="0070C0"/>
                </a:solidFill>
              </a:rPr>
              <a:t> </a:t>
            </a:r>
            <a:r>
              <a:rPr lang="ru-RU" sz="1400" u="sng" dirty="0">
                <a:solidFill>
                  <a:srgbClr val="0070C0"/>
                </a:solidFill>
                <a:hlinkClick r:id="rId4" tooltip="Свет"/>
              </a:rPr>
              <a:t>света</a:t>
            </a:r>
            <a:r>
              <a:rPr lang="ru-RU" sz="1400" dirty="0">
                <a:solidFill>
                  <a:srgbClr val="0070C0"/>
                </a:solidFill>
              </a:rPr>
              <a:t>, которые проходят через промежутки в </a:t>
            </a:r>
            <a:r>
              <a:rPr lang="ru-RU" sz="1400" u="sng" dirty="0">
                <a:solidFill>
                  <a:srgbClr val="0070C0"/>
                </a:solidFill>
                <a:hlinkClick r:id="rId5" tooltip="Облака"/>
              </a:rPr>
              <a:t>облаках</a:t>
            </a:r>
            <a:r>
              <a:rPr lang="ru-RU" sz="1400" dirty="0">
                <a:solidFill>
                  <a:srgbClr val="0070C0"/>
                </a:solidFill>
              </a:rPr>
              <a:t> или через другие объекты и формируют видимые «световые столбы» или «волны». Сумеречные лучи являются видимыми благодаря тому, что область пространства с освещённым солнцем воздухом чётко отделена от затенённого пространства. Сумеречные лучи по своей природе и визуально очень подобны </a:t>
            </a:r>
            <a:r>
              <a:rPr lang="ru-RU" sz="1400" u="sng" dirty="0" err="1">
                <a:solidFill>
                  <a:srgbClr val="0070C0"/>
                </a:solidFill>
                <a:hlinkClick r:id="rId6" tooltip="Противосумеречные лучи"/>
              </a:rPr>
              <a:t>противосумеречным</a:t>
            </a:r>
            <a:r>
              <a:rPr lang="ru-RU" sz="1400" u="sng" dirty="0">
                <a:solidFill>
                  <a:srgbClr val="0070C0"/>
                </a:solidFill>
                <a:hlinkClick r:id="rId6" tooltip="Противосумеречные лучи"/>
              </a:rPr>
              <a:t> лучам</a:t>
            </a:r>
            <a:r>
              <a:rPr lang="ru-RU" sz="1400" dirty="0">
                <a:solidFill>
                  <a:srgbClr val="0070C0"/>
                </a:solidFill>
              </a:rPr>
              <a:t>, но в отличие от них видны со стороны солнца и визуально «истекают» из одной точки.</a:t>
            </a:r>
          </a:p>
          <a:p>
            <a:r>
              <a:rPr lang="ru-RU" sz="1400" dirty="0">
                <a:solidFill>
                  <a:srgbClr val="0070C0"/>
                </a:solidFill>
              </a:rPr>
              <a:t>Солнечные лучи распространяются по прямым линиям, однако из-за проекции этих линий на земную сферу, они выглядят как изогнутые дуги. Следовательно, прямолинейные сумеречные лучи, исходящие от Солнца, могут повторно сходиться в противосолнечной точке и образовывать </a:t>
            </a:r>
            <a:r>
              <a:rPr lang="ru-RU" sz="1400" dirty="0" err="1">
                <a:solidFill>
                  <a:srgbClr val="0070C0"/>
                </a:solidFill>
              </a:rPr>
              <a:t>противосумеречные</a:t>
            </a:r>
            <a:r>
              <a:rPr lang="ru-RU" sz="1400" dirty="0">
                <a:solidFill>
                  <a:srgbClr val="0070C0"/>
                </a:solidFill>
              </a:rPr>
              <a:t> лучи. Таким образом, сумеречные и </a:t>
            </a:r>
            <a:r>
              <a:rPr lang="ru-RU" sz="1400" dirty="0" err="1">
                <a:solidFill>
                  <a:srgbClr val="0070C0"/>
                </a:solidFill>
              </a:rPr>
              <a:t>противосумеречные</a:t>
            </a:r>
            <a:r>
              <a:rPr lang="ru-RU" sz="1400" dirty="0">
                <a:solidFill>
                  <a:srgbClr val="0070C0"/>
                </a:solidFill>
              </a:rPr>
              <a:t> лучи имеют одну и ту же природу возникновения. Они видимы благодаря различным химическим соединениям, присутствующим в атмосфере. Благодаря дифракции, отражению и рассеиванию эти химические соединения делают сумеречные и </a:t>
            </a:r>
            <a:r>
              <a:rPr lang="ru-RU" sz="1400" dirty="0" err="1">
                <a:solidFill>
                  <a:srgbClr val="0070C0"/>
                </a:solidFill>
              </a:rPr>
              <a:t>противосумеречные</a:t>
            </a:r>
            <a:r>
              <a:rPr lang="ru-RU" sz="1400" dirty="0">
                <a:solidFill>
                  <a:srgbClr val="0070C0"/>
                </a:solidFill>
              </a:rPr>
              <a:t> лучи видимыми человеческому </a:t>
            </a:r>
            <a:r>
              <a:rPr lang="ru-RU" sz="1400" u="sng" dirty="0">
                <a:solidFill>
                  <a:srgbClr val="0070C0"/>
                </a:solidFill>
                <a:hlinkClick r:id="rId7" tooltip="Глаз"/>
              </a:rPr>
              <a:t>глазу</a:t>
            </a:r>
            <a:r>
              <a:rPr lang="ru-RU" sz="1400" dirty="0">
                <a:solidFill>
                  <a:srgbClr val="0070C0"/>
                </a:solidFill>
              </a:rPr>
              <a:t>.</a:t>
            </a:r>
          </a:p>
          <a:p>
            <a:r>
              <a:rPr lang="ru-RU" sz="1400" dirty="0">
                <a:solidFill>
                  <a:srgbClr val="0070C0"/>
                </a:solidFill>
              </a:rPr>
              <a:t>Сумеречные лучи обычно имеют красный или желтый оттенок, так как химические вещества в атмосфере рассеивают коротковолновые лучи (синий и зелёный цвет) намного лучше, чем длинноволновые (красный и желтый цвет).</a:t>
            </a:r>
          </a:p>
          <a:p>
            <a:r>
              <a:rPr lang="ru-RU" sz="1400" dirty="0">
                <a:solidFill>
                  <a:srgbClr val="0070C0"/>
                </a:solidFill>
              </a:rPr>
              <a:t>Наиболее часто сумеречные лучи возникают при частичном пересечении солнечных лучей некоторых преград, таких как </a:t>
            </a:r>
            <a:r>
              <a:rPr lang="ru-RU" sz="1400" u="sng" dirty="0">
                <a:solidFill>
                  <a:srgbClr val="0070C0"/>
                </a:solidFill>
                <a:hlinkClick r:id="rId8" tooltip="Облако"/>
              </a:rPr>
              <a:t>облака</a:t>
            </a:r>
            <a:r>
              <a:rPr lang="ru-RU" sz="1400" dirty="0">
                <a:solidFill>
                  <a:srgbClr val="0070C0"/>
                </a:solidFill>
              </a:rPr>
              <a:t>, горные вершины или листва деревьев. Есть три первичные формы сумеречных лучей:</a:t>
            </a:r>
          </a:p>
          <a:p>
            <a:pPr lvl="0"/>
            <a:r>
              <a:rPr lang="ru-RU" sz="1400" dirty="0">
                <a:solidFill>
                  <a:srgbClr val="0070C0"/>
                </a:solidFill>
              </a:rPr>
              <a:t>Лучи света, которые проникают через отверстия (просветы) в низких облаках. Также известны как «Лестница Якова».</a:t>
            </a:r>
          </a:p>
          <a:p>
            <a:pPr lvl="0"/>
            <a:r>
              <a:rPr lang="ru-RU" sz="1400" dirty="0">
                <a:solidFill>
                  <a:srgbClr val="0070C0"/>
                </a:solidFill>
              </a:rPr>
              <a:t>Пучки света, отклоняющиеся позади облаков.</a:t>
            </a:r>
          </a:p>
          <a:p>
            <a:pPr lvl="0"/>
            <a:r>
              <a:rPr lang="ru-RU" sz="1400" dirty="0">
                <a:solidFill>
                  <a:srgbClr val="0070C0"/>
                </a:solidFill>
              </a:rPr>
              <a:t>Бледные, розоватые или красноватые лучи, которые исходят из точки ниже горизонта. Они часто ошибочно принимаются за </a:t>
            </a:r>
            <a:r>
              <a:rPr lang="ru-RU" sz="1400" u="sng" dirty="0">
                <a:solidFill>
                  <a:srgbClr val="0070C0"/>
                </a:solidFill>
                <a:hlinkClick r:id="rId9" tooltip="Солнечный столб"/>
              </a:rPr>
              <a:t>световые (солнечные) столбы</a:t>
            </a:r>
            <a:r>
              <a:rPr lang="ru-RU" sz="1400" dirty="0">
                <a:solidFill>
                  <a:srgbClr val="0070C0"/>
                </a:solidFill>
              </a:rPr>
              <a:t>.</a:t>
            </a:r>
          </a:p>
          <a:p>
            <a:r>
              <a:rPr lang="ru-RU" sz="1400" dirty="0">
                <a:solidFill>
                  <a:srgbClr val="0070C0"/>
                </a:solidFill>
              </a:rPr>
              <a:t>В некоторых случаях лучи второй и третьей формы могут сойтись в одну точку и создать </a:t>
            </a:r>
            <a:r>
              <a:rPr lang="ru-RU" sz="1400" dirty="0" err="1">
                <a:solidFill>
                  <a:srgbClr val="0070C0"/>
                </a:solidFill>
              </a:rPr>
              <a:t>противосумеречные</a:t>
            </a:r>
            <a:r>
              <a:rPr lang="ru-RU" sz="1400" dirty="0">
                <a:solidFill>
                  <a:srgbClr val="0070C0"/>
                </a:solidFill>
              </a:rPr>
              <a:t> лучи.</a:t>
            </a:r>
          </a:p>
          <a:p>
            <a:r>
              <a:rPr lang="ru-RU" sz="1400" dirty="0">
                <a:solidFill>
                  <a:srgbClr val="0070C0"/>
                </a:solidFill>
              </a:rPr>
              <a:t>Сумеречные лучи также иногда могут быть видимыми из-под воды, особенно в арктических областях, благодаря ледяным </a:t>
            </a:r>
            <a:r>
              <a:rPr lang="ru-RU" sz="1400" u="sng" dirty="0">
                <a:solidFill>
                  <a:srgbClr val="0070C0"/>
                </a:solidFill>
                <a:hlinkClick r:id="rId10" tooltip="Торосы"/>
              </a:rPr>
              <a:t>торосам</a:t>
            </a:r>
            <a:r>
              <a:rPr lang="ru-RU" sz="1400" dirty="0">
                <a:solidFill>
                  <a:srgbClr val="0070C0"/>
                </a:solidFill>
              </a:rPr>
              <a:t> и трещинам во льду.</a:t>
            </a:r>
          </a:p>
          <a:p>
            <a:r>
              <a:rPr lang="ru-RU" sz="1200" dirty="0"/>
              <a:t> </a:t>
            </a:r>
          </a:p>
        </p:txBody>
      </p:sp>
    </p:spTree>
    <p:extLst>
      <p:ext uri="{BB962C8B-B14F-4D97-AF65-F5344CB8AC3E}">
        <p14:creationId xmlns:p14="http://schemas.microsoft.com/office/powerpoint/2010/main" val="1950786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57426"/>
            <a:ext cx="8748464"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Почему крутится волчок?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заставить волчок быстро вращаться, он будет долго крутиться, сохраняя вертикальное положение, но постепенно, из-за трения с воздухом, скорость вращения уменьшается, ось волчка начинает откланяться от вертикали, после чего волчок падает, прекращая движение.</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5121" name="Рисунок 5" descr="Описание: юл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026" y="1556793"/>
            <a:ext cx="7078390"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012160" y="5877272"/>
            <a:ext cx="30591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Картинка:</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http://oboi.ws/wallpaper-2511/</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Информация:</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http://ru.wikipedia.org/wiki/</a:t>
            </a:r>
            <a:endParaRPr kumimoji="0" lang="ru-RU" sz="1800"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683568" y="6123494"/>
            <a:ext cx="2286000" cy="338554"/>
          </a:xfrm>
          <a:prstGeom prst="rect">
            <a:avLst/>
          </a:prstGeom>
        </p:spPr>
        <p:txBody>
          <a:bodyPr>
            <a:spAutoFit/>
          </a:bodyPr>
          <a:lstStyle/>
          <a:p>
            <a:pPr lvl="0" eaLnBrk="0" fontAlgn="base" hangingPunct="0">
              <a:spcBef>
                <a:spcPct val="0"/>
              </a:spcBef>
              <a:spcAft>
                <a:spcPct val="0"/>
              </a:spcAft>
            </a:pPr>
            <a:r>
              <a:rPr lang="ru-RU" sz="1600" dirty="0">
                <a:solidFill>
                  <a:prstClr val="black"/>
                </a:solidFill>
                <a:latin typeface="Times New Roman" pitchFamily="18" charset="0"/>
                <a:ea typeface="Calibri" pitchFamily="34" charset="0"/>
                <a:cs typeface="Times New Roman" pitchFamily="18" charset="0"/>
              </a:rPr>
              <a:t>Горбунова </a:t>
            </a:r>
            <a:r>
              <a:rPr lang="ru-RU" sz="1600" dirty="0" smtClean="0">
                <a:solidFill>
                  <a:prstClr val="black"/>
                </a:solidFill>
                <a:latin typeface="Times New Roman" pitchFamily="18" charset="0"/>
                <a:ea typeface="Calibri" pitchFamily="34" charset="0"/>
                <a:cs typeface="Times New Roman" pitchFamily="18" charset="0"/>
              </a:rPr>
              <a:t>Кристина</a:t>
            </a:r>
            <a:endParaRPr lang="ru-RU" sz="800" dirty="0">
              <a:solidFill>
                <a:prstClr val="black"/>
              </a:solidFill>
              <a:latin typeface="Arial" pitchFamily="34" charset="0"/>
            </a:endParaRPr>
          </a:p>
        </p:txBody>
      </p:sp>
    </p:spTree>
    <p:extLst>
      <p:ext uri="{BB962C8B-B14F-4D97-AF65-F5344CB8AC3E}">
        <p14:creationId xmlns:p14="http://schemas.microsoft.com/office/powerpoint/2010/main" val="114084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2" y="260649"/>
            <a:ext cx="8928992" cy="6120680"/>
          </a:xfrm>
          <a:prstGeom prst="rect">
            <a:avLst/>
          </a:prstGeom>
        </p:spPr>
      </p:pic>
      <p:sp>
        <p:nvSpPr>
          <p:cNvPr id="5" name="TextBox 4"/>
          <p:cNvSpPr txBox="1"/>
          <p:nvPr/>
        </p:nvSpPr>
        <p:spPr>
          <a:xfrm>
            <a:off x="776967" y="6382254"/>
            <a:ext cx="6930102" cy="400110"/>
          </a:xfrm>
          <a:prstGeom prst="rect">
            <a:avLst/>
          </a:prstGeom>
          <a:noFill/>
        </p:spPr>
        <p:txBody>
          <a:bodyPr wrap="none" rtlCol="0">
            <a:spAutoFit/>
          </a:bodyPr>
          <a:lstStyle/>
          <a:p>
            <a:r>
              <a:rPr lang="ru-RU" sz="2000" b="1" dirty="0" smtClean="0">
                <a:solidFill>
                  <a:srgbClr val="0070C0"/>
                </a:solidFill>
              </a:rPr>
              <a:t>фотография выполнена </a:t>
            </a:r>
            <a:r>
              <a:rPr lang="ru-RU" sz="2000" b="1" dirty="0" err="1" smtClean="0">
                <a:solidFill>
                  <a:srgbClr val="0070C0"/>
                </a:solidFill>
              </a:rPr>
              <a:t>Енацкой</a:t>
            </a:r>
            <a:r>
              <a:rPr lang="ru-RU" sz="2000" b="1" dirty="0" smtClean="0">
                <a:solidFill>
                  <a:srgbClr val="0070C0"/>
                </a:solidFill>
              </a:rPr>
              <a:t> Стефани </a:t>
            </a:r>
            <a:r>
              <a:rPr lang="ru-RU" sz="2000" b="1" dirty="0" smtClean="0">
                <a:solidFill>
                  <a:srgbClr val="0070C0"/>
                </a:solidFill>
              </a:rPr>
              <a:t>11 </a:t>
            </a:r>
            <a:r>
              <a:rPr lang="ru-RU" sz="2000" b="1" dirty="0" smtClean="0">
                <a:solidFill>
                  <a:srgbClr val="0070C0"/>
                </a:solidFill>
              </a:rPr>
              <a:t>– а кла</a:t>
            </a:r>
            <a:r>
              <a:rPr lang="ru-RU" b="1" dirty="0" smtClean="0">
                <a:solidFill>
                  <a:srgbClr val="0070C0"/>
                </a:solidFill>
              </a:rPr>
              <a:t>сс</a:t>
            </a:r>
            <a:endParaRPr lang="ru-RU" dirty="0"/>
          </a:p>
        </p:txBody>
      </p:sp>
    </p:spTree>
    <p:extLst>
      <p:ext uri="{BB962C8B-B14F-4D97-AF65-F5344CB8AC3E}">
        <p14:creationId xmlns:p14="http://schemas.microsoft.com/office/powerpoint/2010/main" val="2431008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03" y="116632"/>
            <a:ext cx="8784976" cy="6107126"/>
          </a:xfrm>
          <a:prstGeom prst="rect">
            <a:avLst/>
          </a:prstGeom>
        </p:spPr>
      </p:pic>
      <p:sp>
        <p:nvSpPr>
          <p:cNvPr id="3" name="TextBox 2"/>
          <p:cNvSpPr txBox="1"/>
          <p:nvPr/>
        </p:nvSpPr>
        <p:spPr>
          <a:xfrm>
            <a:off x="1691680" y="6381328"/>
            <a:ext cx="6958956" cy="707886"/>
          </a:xfrm>
          <a:prstGeom prst="rect">
            <a:avLst/>
          </a:prstGeom>
          <a:noFill/>
        </p:spPr>
        <p:txBody>
          <a:bodyPr wrap="none" rtlCol="0">
            <a:spAutoFit/>
          </a:bodyPr>
          <a:lstStyle/>
          <a:p>
            <a:r>
              <a:rPr lang="ru-RU" sz="2000" b="1" dirty="0" smtClean="0">
                <a:solidFill>
                  <a:srgbClr val="0070C0"/>
                </a:solidFill>
              </a:rPr>
              <a:t>фотография выполнена </a:t>
            </a:r>
            <a:r>
              <a:rPr lang="ru-RU" sz="2000" b="1" dirty="0" err="1" smtClean="0">
                <a:solidFill>
                  <a:srgbClr val="0070C0"/>
                </a:solidFill>
              </a:rPr>
              <a:t>Енацкой</a:t>
            </a:r>
            <a:r>
              <a:rPr lang="ru-RU" sz="2000" b="1" dirty="0" smtClean="0">
                <a:solidFill>
                  <a:srgbClr val="0070C0"/>
                </a:solidFill>
              </a:rPr>
              <a:t> Стефани </a:t>
            </a:r>
            <a:r>
              <a:rPr lang="ru-RU" sz="2000" b="1" dirty="0" smtClean="0">
                <a:solidFill>
                  <a:srgbClr val="0070C0"/>
                </a:solidFill>
              </a:rPr>
              <a:t>11 </a:t>
            </a:r>
            <a:r>
              <a:rPr lang="ru-RU" sz="2000" b="1" dirty="0" smtClean="0">
                <a:solidFill>
                  <a:srgbClr val="0070C0"/>
                </a:solidFill>
              </a:rPr>
              <a:t>– а класс</a:t>
            </a:r>
            <a:endParaRPr lang="ru-RU" sz="2000" dirty="0" smtClean="0"/>
          </a:p>
          <a:p>
            <a:endParaRPr lang="ru-RU" sz="2000" dirty="0"/>
          </a:p>
        </p:txBody>
      </p:sp>
    </p:spTree>
    <p:extLst>
      <p:ext uri="{BB962C8B-B14F-4D97-AF65-F5344CB8AC3E}">
        <p14:creationId xmlns:p14="http://schemas.microsoft.com/office/powerpoint/2010/main" val="18390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8280920" cy="5728138"/>
          </a:xfrm>
          <a:prstGeom prst="rect">
            <a:avLst/>
          </a:prstGeom>
        </p:spPr>
      </p:pic>
      <p:sp>
        <p:nvSpPr>
          <p:cNvPr id="5" name="TextBox 4"/>
          <p:cNvSpPr txBox="1"/>
          <p:nvPr/>
        </p:nvSpPr>
        <p:spPr>
          <a:xfrm>
            <a:off x="539551" y="6075602"/>
            <a:ext cx="8418257" cy="461665"/>
          </a:xfrm>
          <a:prstGeom prst="rect">
            <a:avLst/>
          </a:prstGeom>
          <a:noFill/>
        </p:spPr>
        <p:txBody>
          <a:bodyPr wrap="square" rtlCol="0">
            <a:spAutoFit/>
          </a:bodyPr>
          <a:lstStyle/>
          <a:p>
            <a:r>
              <a:rPr lang="ru-RU" sz="2400" b="1" dirty="0" smtClean="0">
                <a:solidFill>
                  <a:srgbClr val="0070C0"/>
                </a:solidFill>
              </a:rPr>
              <a:t>Фотография выполнена Эстриной Лерой </a:t>
            </a:r>
            <a:r>
              <a:rPr lang="ru-RU" sz="2400" b="1" dirty="0" smtClean="0">
                <a:solidFill>
                  <a:srgbClr val="0070C0"/>
                </a:solidFill>
              </a:rPr>
              <a:t>11 </a:t>
            </a:r>
            <a:r>
              <a:rPr lang="ru-RU" sz="2400" b="1" dirty="0" smtClean="0">
                <a:solidFill>
                  <a:srgbClr val="0070C0"/>
                </a:solidFill>
              </a:rPr>
              <a:t>–а класс</a:t>
            </a:r>
            <a:endParaRPr lang="ru-RU" sz="2400" b="1" dirty="0">
              <a:solidFill>
                <a:srgbClr val="0070C0"/>
              </a:solidFill>
            </a:endParaRPr>
          </a:p>
        </p:txBody>
      </p:sp>
    </p:spTree>
    <p:extLst>
      <p:ext uri="{BB962C8B-B14F-4D97-AF65-F5344CB8AC3E}">
        <p14:creationId xmlns:p14="http://schemas.microsoft.com/office/powerpoint/2010/main" val="1615932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8856984" cy="6217087"/>
          </a:xfrm>
          <a:prstGeom prst="rect">
            <a:avLst/>
          </a:prstGeom>
        </p:spPr>
        <p:txBody>
          <a:bodyPr wrap="square">
            <a:spAutoFit/>
          </a:bodyPr>
          <a:lstStyle/>
          <a:p>
            <a:r>
              <a:rPr lang="ru-RU" dirty="0"/>
              <a:t>                                                                                                                          </a:t>
            </a:r>
            <a:r>
              <a:rPr lang="ru-RU" dirty="0" smtClean="0"/>
              <a:t>   </a:t>
            </a:r>
            <a:r>
              <a:rPr lang="ru-RU" dirty="0"/>
              <a:t> </a:t>
            </a:r>
            <a:r>
              <a:rPr lang="ru-RU" dirty="0" smtClean="0"/>
              <a:t>                                                        </a:t>
            </a:r>
            <a:r>
              <a:rPr lang="ru-RU" sz="2000" b="1" dirty="0" smtClean="0">
                <a:solidFill>
                  <a:srgbClr val="FF0000"/>
                </a:solidFill>
              </a:rPr>
              <a:t>ВОЛНЫ</a:t>
            </a:r>
            <a:r>
              <a:rPr lang="ru-RU" dirty="0"/>
              <a:t/>
            </a:r>
            <a:br>
              <a:rPr lang="ru-RU" dirty="0"/>
            </a:br>
            <a:r>
              <a:rPr lang="ru-RU" sz="2000" dirty="0" err="1" smtClean="0"/>
              <a:t>Волны</a:t>
            </a:r>
            <a:r>
              <a:rPr lang="ru-RU" sz="2000" dirty="0" smtClean="0"/>
              <a:t> </a:t>
            </a:r>
            <a:r>
              <a:rPr lang="ru-RU" sz="2000" dirty="0"/>
              <a:t>на поверхности жидкости - название разнообразных волн, возникающих на поверхности жидкости. </a:t>
            </a:r>
            <a:endParaRPr lang="ru-RU" sz="2000" dirty="0" smtClean="0"/>
          </a:p>
          <a:p>
            <a:r>
              <a:rPr lang="ru-RU" sz="2000" dirty="0" smtClean="0"/>
              <a:t>Или</a:t>
            </a:r>
            <a:r>
              <a:rPr lang="ru-RU" sz="2000" dirty="0"/>
              <a:t>: волна - возмущение, распространяющееся в пространстве, удаляясь от места их возникновения. </a:t>
            </a:r>
            <a:br>
              <a:rPr lang="ru-RU" sz="2000" dirty="0"/>
            </a:br>
            <a:r>
              <a:rPr lang="ru-RU" sz="2000" dirty="0"/>
              <a:t>Многообразие волновых процессов приводит к тому, что никаких абсолютных общих свойств волн выделить не удается. Одним из часто встречающихся признаков волн считается близкодействие, проявляющееся во взаимосвязи возмущений в соседних точках среды. На поверхности жидкостей волны различаются принципиальным механизмом колебаний: </a:t>
            </a:r>
            <a:r>
              <a:rPr lang="ru-RU" sz="2000" dirty="0" smtClean="0"/>
              <a:t>капиллярный</a:t>
            </a:r>
            <a:r>
              <a:rPr lang="ru-RU" sz="2000" dirty="0"/>
              <a:t>, гравитационный и т.д., что приводит к их различному поведению.</a:t>
            </a:r>
            <a:br>
              <a:rPr lang="ru-RU" sz="2000" dirty="0"/>
            </a:br>
            <a:r>
              <a:rPr lang="ru-RU" sz="2000" dirty="0"/>
              <a:t>При распространении  волн изменения их амплитуды и скорости в пространстве зависят от свойств неодинаковости среды. </a:t>
            </a:r>
            <a:br>
              <a:rPr lang="ru-RU" sz="2000" dirty="0"/>
            </a:br>
            <a:r>
              <a:rPr lang="ru-RU" sz="2000" dirty="0"/>
              <a:t>Также волны переносят энергию.  Например, если колеблющиеся витки пружины обладают энергией, то взаимодействуя с соседними витками, они передадут им часть своей энергии. Вследствие чего, по всей пружине образуется бегущая волна (деформация).</a:t>
            </a:r>
            <a:br>
              <a:rPr lang="ru-RU" sz="2000" dirty="0"/>
            </a:br>
            <a:endParaRPr lang="ru-RU" sz="2000" dirty="0"/>
          </a:p>
        </p:txBody>
      </p:sp>
    </p:spTree>
    <p:extLst>
      <p:ext uri="{BB962C8B-B14F-4D97-AF65-F5344CB8AC3E}">
        <p14:creationId xmlns:p14="http://schemas.microsoft.com/office/powerpoint/2010/main" val="16119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4704"/>
            <a:ext cx="8136904" cy="5447645"/>
          </a:xfrm>
          <a:prstGeom prst="rect">
            <a:avLst/>
          </a:prstGeom>
        </p:spPr>
        <p:txBody>
          <a:bodyPr wrap="square">
            <a:spAutoFit/>
          </a:bodyPr>
          <a:lstStyle/>
          <a:p>
            <a:r>
              <a:rPr lang="ru-RU" sz="2800" dirty="0">
                <a:solidFill>
                  <a:srgbClr val="FF0000"/>
                </a:solidFill>
              </a:rPr>
              <a:t>Плавление парафина\воска.</a:t>
            </a:r>
          </a:p>
          <a:p>
            <a:r>
              <a:rPr lang="ru-RU" sz="2000" dirty="0"/>
              <a:t> </a:t>
            </a:r>
          </a:p>
          <a:p>
            <a:r>
              <a:rPr lang="ru-RU" sz="2000" dirty="0">
                <a:solidFill>
                  <a:srgbClr val="0070C0"/>
                </a:solidFill>
              </a:rPr>
              <a:t>Плавление — это процесс перехода тела из кристаллического твёрдого состояния в жидкое, то есть переход вещества из одного агрегатного состояния в другое. Плавление происходит с поглощением удельной теплоты плавления и является фазовым переходом первого рода, которое сопровождается скачкообразным изменением теплоёмкости в конкретной для каждого вещества температурной точке превращения — температура плавления.</a:t>
            </a:r>
          </a:p>
          <a:p>
            <a:r>
              <a:rPr lang="ru-RU" sz="2000" dirty="0">
                <a:solidFill>
                  <a:srgbClr val="0070C0"/>
                </a:solidFill>
              </a:rPr>
              <a:t>Если вещество имеет температуру плавления, и  имеется дальнейший приток энергии, то начинает разрушаться кристаллическая решетка.</a:t>
            </a:r>
          </a:p>
          <a:p>
            <a:r>
              <a:rPr lang="ru-RU" sz="2000" dirty="0">
                <a:solidFill>
                  <a:srgbClr val="0070C0"/>
                </a:solidFill>
              </a:rPr>
              <a:t>Внутренняя энергия вещества увеличивается, а температура при этом не меняется</a:t>
            </a:r>
            <a:r>
              <a:rPr lang="ru-RU" sz="2000" dirty="0" smtClean="0">
                <a:solidFill>
                  <a:srgbClr val="0070C0"/>
                </a:solidFill>
              </a:rPr>
              <a:t>. Способ </a:t>
            </a:r>
            <a:r>
              <a:rPr lang="ru-RU" sz="2000" dirty="0">
                <a:solidFill>
                  <a:srgbClr val="0070C0"/>
                </a:solidFill>
              </a:rPr>
              <a:t>плавления не влияет на основные характеристики процесса — температуру и скрытую теплоту плавления.</a:t>
            </a:r>
          </a:p>
        </p:txBody>
      </p:sp>
    </p:spTree>
    <p:extLst>
      <p:ext uri="{BB962C8B-B14F-4D97-AF65-F5344CB8AC3E}">
        <p14:creationId xmlns:p14="http://schemas.microsoft.com/office/powerpoint/2010/main" val="364861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6167510"/>
            <a:ext cx="8640960" cy="461665"/>
          </a:xfrm>
          <a:prstGeom prst="rect">
            <a:avLst/>
          </a:prstGeom>
          <a:noFill/>
        </p:spPr>
        <p:txBody>
          <a:bodyPr wrap="square" rtlCol="0">
            <a:spAutoFit/>
          </a:bodyPr>
          <a:lstStyle/>
          <a:p>
            <a:r>
              <a:rPr lang="ru-RU" sz="2400" b="1" dirty="0" smtClean="0">
                <a:solidFill>
                  <a:srgbClr val="0070C0"/>
                </a:solidFill>
              </a:rPr>
              <a:t>Фотография выполнена </a:t>
            </a:r>
            <a:r>
              <a:rPr lang="ru-RU" sz="2400" b="1" dirty="0" err="1" smtClean="0">
                <a:solidFill>
                  <a:srgbClr val="0070C0"/>
                </a:solidFill>
              </a:rPr>
              <a:t>Битюковой</a:t>
            </a:r>
            <a:r>
              <a:rPr lang="ru-RU" sz="2400" b="1" dirty="0" smtClean="0">
                <a:solidFill>
                  <a:srgbClr val="0070C0"/>
                </a:solidFill>
              </a:rPr>
              <a:t> </a:t>
            </a:r>
            <a:r>
              <a:rPr lang="ru-RU" sz="2400" b="1" dirty="0" err="1" smtClean="0">
                <a:solidFill>
                  <a:srgbClr val="0070C0"/>
                </a:solidFill>
              </a:rPr>
              <a:t>Есенией</a:t>
            </a:r>
            <a:r>
              <a:rPr lang="ru-RU" sz="2400" b="1" dirty="0" smtClean="0">
                <a:solidFill>
                  <a:srgbClr val="0070C0"/>
                </a:solidFill>
              </a:rPr>
              <a:t> </a:t>
            </a:r>
            <a:r>
              <a:rPr lang="ru-RU" sz="2400" b="1" dirty="0" smtClean="0">
                <a:solidFill>
                  <a:srgbClr val="0070C0"/>
                </a:solidFill>
              </a:rPr>
              <a:t>10 </a:t>
            </a:r>
            <a:r>
              <a:rPr lang="ru-RU" sz="2400" b="1" dirty="0" smtClean="0">
                <a:solidFill>
                  <a:srgbClr val="0070C0"/>
                </a:solidFill>
              </a:rPr>
              <a:t>– а класс</a:t>
            </a:r>
            <a:endParaRPr lang="ru-RU" sz="2400" b="1" dirty="0"/>
          </a:p>
        </p:txBody>
      </p:sp>
    </p:spTree>
    <p:extLst>
      <p:ext uri="{BB962C8B-B14F-4D97-AF65-F5344CB8AC3E}">
        <p14:creationId xmlns:p14="http://schemas.microsoft.com/office/powerpoint/2010/main" val="4258828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848872" cy="6217087"/>
          </a:xfrm>
          <a:prstGeom prst="rect">
            <a:avLst/>
          </a:prstGeom>
        </p:spPr>
        <p:txBody>
          <a:bodyPr wrap="square">
            <a:spAutoFit/>
          </a:bodyPr>
          <a:lstStyle/>
          <a:p>
            <a:pPr algn="ctr"/>
            <a:r>
              <a:rPr lang="ru-RU" sz="2400" b="1" dirty="0">
                <a:solidFill>
                  <a:srgbClr val="FF0000"/>
                </a:solidFill>
              </a:rPr>
              <a:t> ГРАД                                        </a:t>
            </a:r>
            <a:endParaRPr lang="ru-RU" sz="2400" dirty="0">
              <a:solidFill>
                <a:srgbClr val="FF0000"/>
              </a:solidFill>
            </a:endParaRPr>
          </a:p>
          <a:p>
            <a:r>
              <a:rPr lang="ru-RU" dirty="0"/>
              <a:t>  </a:t>
            </a:r>
            <a:r>
              <a:rPr lang="ru-RU" b="1" dirty="0"/>
              <a:t> </a:t>
            </a:r>
            <a:r>
              <a:rPr lang="ru-RU" sz="1600" b="1" dirty="0"/>
              <a:t>Град</a:t>
            </a:r>
            <a:r>
              <a:rPr lang="ru-RU" sz="1600" dirty="0"/>
              <a:t> – одна из разновидностей осадков, выпадающих из облаков, представляющая собой комочки снега, покрытые корочкой льда. </a:t>
            </a:r>
            <a:br>
              <a:rPr lang="ru-RU" sz="1600" dirty="0"/>
            </a:br>
            <a:r>
              <a:rPr lang="ru-RU" sz="1600" dirty="0"/>
              <a:t>   Корочка образуется при движении комочков снега внутри облака, в котором наряду с ледяными кристаллами есть и капли переохлажденной воды. Сталкиваясь с ними, комочки снега покрываются слоем льда, увеличиваясь в размерах и становясь тяжелее. Процесс этот может многократно повторяться, и тогда градина становится многослойной. </a:t>
            </a:r>
            <a:br>
              <a:rPr lang="ru-RU" sz="1600" dirty="0"/>
            </a:br>
            <a:r>
              <a:rPr lang="ru-RU" sz="1600" dirty="0"/>
              <a:t>   Выпадение града происходит из кучево-дождевых облаков, с которыми связано и явление грозы. Это облака большой вертикальной мощности, их вершины могут достигать высоты более 10 км, внутри них наблюдаются сильные восходящие потоки скоростью несколько десятков метров в секунду. Они способны поднимать высоко вверх капли обычной влаги до уровня очень низких значений температуры облачного воздуха (до -20…-40°С), где водяные капли замерзают, превращаясь в льдинки, где, кроме того, образуются ледяные кристаллы, а в дальнейшем, при смерзании их вместе и с переохлажденными каплями воды, и формируются градины. </a:t>
            </a:r>
            <a:br>
              <a:rPr lang="ru-RU" sz="1600" dirty="0"/>
            </a:br>
            <a:r>
              <a:rPr lang="ru-RU" sz="1600" dirty="0"/>
              <a:t>   Падая вниз в подоблачном слое с большой скоростью (иногда более 15 м/с), льдинки-градины не успевают растаять, несмотря на высокую температуру воздуха у земной поверхности летом, когда и образуются мощные кучево-дождевые облака. </a:t>
            </a:r>
            <a:br>
              <a:rPr lang="ru-RU" sz="1600" dirty="0"/>
            </a:br>
            <a:r>
              <a:rPr lang="ru-RU" sz="1600" dirty="0"/>
              <a:t>В зависимости от времени пребывания градины в облаке и длины пути до поверхности земли, их размеры могут быть очень </a:t>
            </a:r>
            <a:r>
              <a:rPr lang="ru-RU" sz="1600" dirty="0" smtClean="0"/>
              <a:t>различными</a:t>
            </a:r>
            <a:r>
              <a:rPr lang="ru-RU" sz="1600" dirty="0"/>
              <a:t> : от долей миллиметров до нескольких сантиметров. </a:t>
            </a:r>
          </a:p>
        </p:txBody>
      </p:sp>
    </p:spTree>
    <p:extLst>
      <p:ext uri="{BB962C8B-B14F-4D97-AF65-F5344CB8AC3E}">
        <p14:creationId xmlns:p14="http://schemas.microsoft.com/office/powerpoint/2010/main" val="129812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04813"/>
            <a:ext cx="7200800" cy="5832500"/>
          </a:xfrm>
          <a:prstGeom prst="rect">
            <a:avLst/>
          </a:prstGeom>
        </p:spPr>
      </p:pic>
    </p:spTree>
    <p:extLst>
      <p:ext uri="{BB962C8B-B14F-4D97-AF65-F5344CB8AC3E}">
        <p14:creationId xmlns:p14="http://schemas.microsoft.com/office/powerpoint/2010/main" val="263357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4" y="476672"/>
            <a:ext cx="8928992" cy="6617196"/>
          </a:xfrm>
          <a:prstGeom prst="rect">
            <a:avLst/>
          </a:prstGeom>
          <a:noFill/>
        </p:spPr>
        <p:txBody>
          <a:bodyPr wrap="square" rtlCol="0">
            <a:spAutoFit/>
          </a:bodyPr>
          <a:lstStyle/>
          <a:p>
            <a:pPr algn="ctr"/>
            <a:r>
              <a:rPr lang="ru-RU" sz="2000" dirty="0" smtClean="0"/>
              <a:t>   </a:t>
            </a:r>
            <a:r>
              <a:rPr lang="ru-RU" sz="2000" dirty="0" smtClean="0">
                <a:solidFill>
                  <a:srgbClr val="FF0000"/>
                </a:solidFill>
              </a:rPr>
              <a:t>Явление </a:t>
            </a:r>
            <a:r>
              <a:rPr lang="ru-RU" sz="2000" dirty="0">
                <a:solidFill>
                  <a:srgbClr val="FF0000"/>
                </a:solidFill>
              </a:rPr>
              <a:t>радуги.</a:t>
            </a:r>
            <a:r>
              <a:rPr lang="ru-RU" sz="1400" dirty="0"/>
              <a:t/>
            </a:r>
            <a:br>
              <a:rPr lang="ru-RU" sz="1400" dirty="0"/>
            </a:br>
            <a:r>
              <a:rPr lang="ru-RU" sz="1400" dirty="0"/>
              <a:t/>
            </a:r>
            <a:br>
              <a:rPr lang="ru-RU" sz="1400" dirty="0"/>
            </a:br>
            <a:r>
              <a:rPr lang="ru-RU" sz="1400" dirty="0" smtClean="0"/>
              <a:t>     Обычно </a:t>
            </a:r>
            <a:r>
              <a:rPr lang="ru-RU" sz="1400" dirty="0"/>
              <a:t>радуга представляет собой дугу с угловым радиусом 42 градуса. Дуга просматривается на фоне дождевой завесы или полос падения дождя, не всегда достигающих поверхности земли. Радуга наблюдается в той стороне небосвода, которая противоположна Солнцу, при этом Солнце не закрывается облаками. Чаще всего такие условия создаются летом, во время так называемых "грибных" дождей. Центром радуги является антисолярная точка - это точка диаметрально противоположна Солнцу. В радуге различаются 7 цветов, кроме того, радугу можно увидеть около фонтана или водопада, на фоне завесы капель поливальной установки. </a:t>
            </a:r>
            <a:br>
              <a:rPr lang="ru-RU" sz="1400" dirty="0"/>
            </a:br>
            <a:r>
              <a:rPr lang="ru-RU" sz="1400" dirty="0" smtClean="0"/>
              <a:t>     Источником </a:t>
            </a:r>
            <a:r>
              <a:rPr lang="ru-RU" sz="1400" dirty="0"/>
              <a:t>радуги является разложенный на компоненты солнечный свет. Этот свет перемещается по небосводу таким образом, что видится исходящим от той части небосвода, которая противоположна Солнцу. Основные особенности радуги объясняет созданная более 300 лет назад теория Декарта-Ньютона</a:t>
            </a:r>
            <a:r>
              <a:rPr lang="ru-RU" sz="1400" dirty="0" smtClean="0"/>
              <a:t>.</a:t>
            </a:r>
            <a:r>
              <a:rPr lang="ru-RU" sz="1400" dirty="0"/>
              <a:t/>
            </a:r>
            <a:br>
              <a:rPr lang="ru-RU" sz="1400" dirty="0"/>
            </a:br>
            <a:r>
              <a:rPr lang="ru-RU" sz="1400" dirty="0" smtClean="0"/>
              <a:t>     Предмет</a:t>
            </a:r>
            <a:r>
              <a:rPr lang="ru-RU" sz="1400" dirty="0"/>
              <a:t>, способный разложить луч света на составляющие называется "призмой". Если говорить о радуге, то роль "призмы" выполняют капли воды. Радуга - это большой изогнутый спектр или образовавшаяся в результате разложения проходящего через капли луча света полоса цветных линий. Цвета идут в следующем порядке, если считать от внешнего радиуса к внутреннему:</a:t>
            </a:r>
            <a:br>
              <a:rPr lang="ru-RU" sz="1400" dirty="0"/>
            </a:br>
            <a:r>
              <a:rPr lang="ru-RU" sz="1400" dirty="0"/>
              <a:t/>
            </a:r>
            <a:br>
              <a:rPr lang="ru-RU" sz="1400" dirty="0"/>
            </a:br>
            <a:r>
              <a:rPr lang="ru-RU" sz="1400" b="1" dirty="0">
                <a:solidFill>
                  <a:srgbClr val="FF0000"/>
                </a:solidFill>
              </a:rPr>
              <a:t>Каждый - Красный</a:t>
            </a:r>
            <a:r>
              <a:rPr lang="ru-RU" sz="1400" b="1" dirty="0"/>
              <a:t>;</a:t>
            </a:r>
            <a:br>
              <a:rPr lang="ru-RU" sz="1400" b="1" dirty="0"/>
            </a:br>
            <a:r>
              <a:rPr lang="ru-RU" sz="1400" b="1" dirty="0">
                <a:solidFill>
                  <a:schemeClr val="accent6">
                    <a:lumMod val="60000"/>
                    <a:lumOff val="40000"/>
                  </a:schemeClr>
                </a:solidFill>
              </a:rPr>
              <a:t>Охотник - Оранжевый;</a:t>
            </a:r>
            <a:r>
              <a:rPr lang="ru-RU" sz="1400" b="1" dirty="0">
                <a:solidFill>
                  <a:schemeClr val="accent5">
                    <a:lumMod val="60000"/>
                    <a:lumOff val="40000"/>
                  </a:schemeClr>
                </a:solidFill>
              </a:rPr>
              <a:t/>
            </a:r>
            <a:br>
              <a:rPr lang="ru-RU" sz="1400" b="1" dirty="0">
                <a:solidFill>
                  <a:schemeClr val="accent5">
                    <a:lumMod val="60000"/>
                    <a:lumOff val="40000"/>
                  </a:schemeClr>
                </a:solidFill>
              </a:rPr>
            </a:br>
            <a:r>
              <a:rPr lang="ru-RU" sz="1400" b="1" dirty="0">
                <a:solidFill>
                  <a:srgbClr val="E6BA00"/>
                </a:solidFill>
              </a:rPr>
              <a:t>Желает - Желтый;</a:t>
            </a:r>
            <a:r>
              <a:rPr lang="ru-RU" sz="1400" b="1" dirty="0"/>
              <a:t/>
            </a:r>
            <a:br>
              <a:rPr lang="ru-RU" sz="1400" b="1" dirty="0"/>
            </a:br>
            <a:r>
              <a:rPr lang="ru-RU" sz="1400" b="1" dirty="0">
                <a:solidFill>
                  <a:srgbClr val="00B050"/>
                </a:solidFill>
              </a:rPr>
              <a:t>Знать - Зеленый;</a:t>
            </a:r>
            <a:r>
              <a:rPr lang="ru-RU" sz="1400" b="1" dirty="0"/>
              <a:t/>
            </a:r>
            <a:br>
              <a:rPr lang="ru-RU" sz="1400" b="1" dirty="0"/>
            </a:br>
            <a:r>
              <a:rPr lang="ru-RU" sz="1400" b="1" dirty="0">
                <a:solidFill>
                  <a:srgbClr val="00B0F0"/>
                </a:solidFill>
              </a:rPr>
              <a:t>Где - Голубой; </a:t>
            </a:r>
            <a:r>
              <a:rPr lang="ru-RU" sz="1400" b="1" dirty="0"/>
              <a:t/>
            </a:r>
            <a:br>
              <a:rPr lang="ru-RU" sz="1400" b="1" dirty="0"/>
            </a:br>
            <a:r>
              <a:rPr lang="ru-RU" sz="1400" b="1" dirty="0">
                <a:solidFill>
                  <a:srgbClr val="13015F"/>
                </a:solidFill>
              </a:rPr>
              <a:t>Сидит - Синий;</a:t>
            </a:r>
            <a:r>
              <a:rPr lang="ru-RU" sz="1400" b="1" dirty="0"/>
              <a:t/>
            </a:r>
            <a:br>
              <a:rPr lang="ru-RU" sz="1400" b="1" dirty="0"/>
            </a:br>
            <a:r>
              <a:rPr lang="ru-RU" sz="1400" b="1" dirty="0">
                <a:solidFill>
                  <a:srgbClr val="7030A0"/>
                </a:solidFill>
              </a:rPr>
              <a:t>Фазан - Фиолетовый</a:t>
            </a:r>
            <a:r>
              <a:rPr lang="ru-RU" sz="1400" b="1" dirty="0" smtClean="0">
                <a:solidFill>
                  <a:srgbClr val="7030A0"/>
                </a:solidFill>
              </a:rPr>
              <a:t>.</a:t>
            </a:r>
            <a:r>
              <a:rPr lang="ru-RU" sz="1400" dirty="0"/>
              <a:t/>
            </a:r>
            <a:br>
              <a:rPr lang="ru-RU" sz="1400" dirty="0"/>
            </a:br>
            <a:r>
              <a:rPr lang="ru-RU" sz="1400" dirty="0" smtClean="0"/>
              <a:t>     Чтобы </a:t>
            </a:r>
            <a:r>
              <a:rPr lang="ru-RU" sz="1400" dirty="0"/>
              <a:t>увидеть радугу, нужно находиться строго между Солнцем и дождем. При этом Солнце должно находиться сзади, а дождь - впереди. (В случае, запечатленном на фото, роль дождя играют струи фонтана).</a:t>
            </a:r>
          </a:p>
          <a:p>
            <a:endParaRPr lang="ru-RU" dirty="0"/>
          </a:p>
        </p:txBody>
      </p:sp>
    </p:spTree>
    <p:extLst>
      <p:ext uri="{BB962C8B-B14F-4D97-AF65-F5344CB8AC3E}">
        <p14:creationId xmlns:p14="http://schemas.microsoft.com/office/powerpoint/2010/main" val="198251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Мираж в море.jpg"/>
          <p:cNvPicPr/>
          <p:nvPr/>
        </p:nvPicPr>
        <p:blipFill>
          <a:blip r:embed="rId2"/>
          <a:stretch>
            <a:fillRect/>
          </a:stretch>
        </p:blipFill>
        <p:spPr>
          <a:xfrm>
            <a:off x="467544" y="548680"/>
            <a:ext cx="8064896" cy="5400600"/>
          </a:xfrm>
          <a:prstGeom prst="rect">
            <a:avLst/>
          </a:prstGeom>
        </p:spPr>
      </p:pic>
      <p:sp>
        <p:nvSpPr>
          <p:cNvPr id="4" name="TextBox 3"/>
          <p:cNvSpPr txBox="1"/>
          <p:nvPr/>
        </p:nvSpPr>
        <p:spPr>
          <a:xfrm>
            <a:off x="1043608" y="6237312"/>
            <a:ext cx="6896440" cy="461665"/>
          </a:xfrm>
          <a:prstGeom prst="rect">
            <a:avLst/>
          </a:prstGeom>
          <a:noFill/>
        </p:spPr>
        <p:txBody>
          <a:bodyPr wrap="none" rtlCol="0">
            <a:spAutoFit/>
          </a:bodyPr>
          <a:lstStyle/>
          <a:p>
            <a:r>
              <a:rPr lang="ru-RU" sz="2400" dirty="0" smtClean="0">
                <a:solidFill>
                  <a:srgbClr val="0070C0"/>
                </a:solidFill>
              </a:rPr>
              <a:t>Мираж. Работа </a:t>
            </a:r>
            <a:r>
              <a:rPr lang="ru-RU" sz="2400" dirty="0" err="1" smtClean="0">
                <a:solidFill>
                  <a:srgbClr val="0070C0"/>
                </a:solidFill>
              </a:rPr>
              <a:t>Оскирко</a:t>
            </a:r>
            <a:r>
              <a:rPr lang="ru-RU" sz="2400" dirty="0" smtClean="0">
                <a:solidFill>
                  <a:srgbClr val="0070C0"/>
                </a:solidFill>
              </a:rPr>
              <a:t> Екатерины </a:t>
            </a:r>
            <a:r>
              <a:rPr lang="ru-RU" sz="2400" dirty="0" smtClean="0">
                <a:solidFill>
                  <a:srgbClr val="0070C0"/>
                </a:solidFill>
              </a:rPr>
              <a:t>11 </a:t>
            </a:r>
            <a:r>
              <a:rPr lang="ru-RU" sz="2400" dirty="0" smtClean="0">
                <a:solidFill>
                  <a:srgbClr val="0070C0"/>
                </a:solidFill>
              </a:rPr>
              <a:t>–б класс</a:t>
            </a:r>
            <a:endParaRPr lang="ru-RU" sz="2400" dirty="0">
              <a:solidFill>
                <a:srgbClr val="0070C0"/>
              </a:solidFill>
            </a:endParaRPr>
          </a:p>
        </p:txBody>
      </p:sp>
    </p:spTree>
    <p:extLst>
      <p:ext uri="{BB962C8B-B14F-4D97-AF65-F5344CB8AC3E}">
        <p14:creationId xmlns:p14="http://schemas.microsoft.com/office/powerpoint/2010/main" val="82019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5114"/>
            <a:ext cx="8928991" cy="6832640"/>
          </a:xfrm>
          <a:prstGeom prst="rect">
            <a:avLst/>
          </a:prstGeom>
        </p:spPr>
        <p:txBody>
          <a:bodyPr wrap="square">
            <a:spAutoFit/>
          </a:bodyPr>
          <a:lstStyle/>
          <a:p>
            <a:r>
              <a:rPr lang="ru-RU" sz="1400" dirty="0" smtClean="0"/>
              <a:t>                                                    </a:t>
            </a:r>
            <a:r>
              <a:rPr lang="ru-RU" sz="1600" dirty="0" smtClean="0">
                <a:solidFill>
                  <a:srgbClr val="FF0000"/>
                </a:solidFill>
              </a:rPr>
              <a:t>Почему возникает мираж? </a:t>
            </a:r>
          </a:p>
          <a:p>
            <a:endParaRPr lang="ru-RU" sz="1600" dirty="0" smtClean="0">
              <a:solidFill>
                <a:srgbClr val="FF0000"/>
              </a:solidFill>
            </a:endParaRPr>
          </a:p>
          <a:p>
            <a:r>
              <a:rPr lang="ru-RU" sz="1400" dirty="0" smtClean="0"/>
              <a:t>С </a:t>
            </a:r>
            <a:r>
              <a:rPr lang="ru-RU" sz="1400" dirty="0"/>
              <a:t>эффектом миража сталкивались многие из нас, для этого достаточно вспомнить, как становится волной в жаркий день дорога вдали. Но по настоящему большие миражи можно увидеть только в пустыне. В общем, мираж это всего лишь оптическое явление, которое создает эффект видимости определённых предметов.</a:t>
            </a:r>
          </a:p>
          <a:p>
            <a:r>
              <a:rPr lang="ru-RU" sz="1400" dirty="0"/>
              <a:t>Существует три класса миражей. Первый класс это нижние миражи. При таком виде миража, нижняя часть пустыни, т.е. небольшая полоска песка оптически превращается в некий водоём. Это можно увидеть, если находится на уровень выше этой полосы. Такие миражи самые распространённые. Второй вид миражей – верхние миражи. Это более редкое явление, к тому же менее живописные. Верхние миражи появляются на больших расстояниях и на большой высоте над уровнем горизонта. Третий класс миражей не поддаётся никакому объяснению, и уже многие годы </a:t>
            </a:r>
            <a:r>
              <a:rPr lang="ru-RU" sz="1400" dirty="0" err="1"/>
              <a:t>учённые</a:t>
            </a:r>
            <a:r>
              <a:rPr lang="ru-RU" sz="1400" dirty="0"/>
              <a:t> ломают голову над разгадкой этой тайны. Красивейшим и фантастическим из миражей считается фата – </a:t>
            </a:r>
            <a:r>
              <a:rPr lang="ru-RU" sz="1400" dirty="0" err="1"/>
              <a:t>моргана</a:t>
            </a:r>
            <a:r>
              <a:rPr lang="ru-RU" sz="1400" dirty="0"/>
              <a:t>. Словно по волшебству могут возникать прекраснейшие замки, которые непрерывно движутся. Другое загадочное явление – </a:t>
            </a:r>
            <a:r>
              <a:rPr lang="ru-RU" sz="1400" dirty="0" err="1"/>
              <a:t>хрономиражи</a:t>
            </a:r>
            <a:r>
              <a:rPr lang="ru-RU" sz="1400" dirty="0"/>
              <a:t>, которые отображают происходящие на больших расстояниях и в другом времени события. Такое чудо неоднократно наблюдали во многих уголках планеты, но как правило, перед утром.</a:t>
            </a:r>
          </a:p>
          <a:p>
            <a:r>
              <a:rPr lang="ru-RU" sz="1400" dirty="0"/>
              <a:t>В чём же причина появления таких удивительных явлений? Это происходит благодаря удивительным играм света и воздуха. Вот как это понимать. Когда температура воздуха довольно высока, и она выше у поверхности земли, нежели в более высоких слоях, создаются благоприятные условия для возникновения миражей. Плотность воздуха уменьшается при повышении его температуры, и напротив. А, как известно, чем плотнее воздух, тем лучше он преломляет свет. Лучи, падающие с неба, имеют синий спектр, и часть из них преломляется, а другая достигает человеческого зрения и формирует общую картину видимого неба. Та часть лучей, которая преломилась, достигает земли впереди человека, и, преломляясь о её поверхность, также попадают в поле зрения человека. Эти лучи мы видим в голубом спектре, именно поэтому создаётся впечатление, что впереди нас синий водоём. Усиливает такое впечатление колеблющийся впереди нас нагретый воздух.</a:t>
            </a:r>
          </a:p>
          <a:p>
            <a:r>
              <a:rPr lang="ru-RU" sz="1400" dirty="0"/>
              <a:t>Если мираж возникает над поверхностью моря, то всё происходит с точностью до наоборот. Внизу, над гладью воды температура воздуха ниже, а с высотой – более высокая. При таком стечении обстоятельств возникают верхние миражи, при которых мы наблюдаем изображение того или иного предмета в небе.</a:t>
            </a:r>
          </a:p>
        </p:txBody>
      </p:sp>
    </p:spTree>
    <p:extLst>
      <p:ext uri="{BB962C8B-B14F-4D97-AF65-F5344CB8AC3E}">
        <p14:creationId xmlns:p14="http://schemas.microsoft.com/office/powerpoint/2010/main" val="362847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175</TotalTime>
  <Words>904</Words>
  <Application>Microsoft Office PowerPoint</Application>
  <PresentationFormat>Экран (4:3)</PresentationFormat>
  <Paragraphs>57</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Georgia</vt:lpstr>
      <vt:lpstr>Times New Roman</vt:lpstr>
      <vt:lpstr>Trebuchet MS</vt:lpstr>
      <vt:lpstr>Воздушный поток</vt:lpstr>
      <vt:lpstr>КОНКУРС  «ОХОТА НА ФИЗИЧЕСКИЕ ЯВЛЕНИЯ»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КОНКУРС «ОХОТА НА ФИЗИЧЕСКИЕ ЯВЛЕНИЯ» </dc:title>
  <dc:creator>ELENA</dc:creator>
  <cp:lastModifiedBy>Elena</cp:lastModifiedBy>
  <cp:revision>17</cp:revision>
  <dcterms:created xsi:type="dcterms:W3CDTF">2013-12-01T09:36:29Z</dcterms:created>
  <dcterms:modified xsi:type="dcterms:W3CDTF">2016-11-07T17:49:13Z</dcterms:modified>
</cp:coreProperties>
</file>